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8BCD6-D079-443F-B01B-22E150FFE5B4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9ED48-1488-4F9D-A9F8-7E502408162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F37F7-8323-864D-B928-1EBB1CBB343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7323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F37F7-8323-864D-B928-1EBB1CBB3436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0143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F37F7-8323-864D-B928-1EBB1CBB3436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0852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377D-5679-476C-BB44-2033544791D5}" type="datetimeFigureOut">
              <a:rPr lang="it-IT" smtClean="0"/>
              <a:pPr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6909-8491-4567-AB07-6DCE6C1F52C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843808" y="1916832"/>
            <a:ext cx="3456384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LESSICO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1 30"/>
          <p:cNvCxnSpPr/>
          <p:nvPr/>
        </p:nvCxnSpPr>
        <p:spPr>
          <a:xfrm>
            <a:off x="2267744" y="3284984"/>
            <a:ext cx="4607718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asellaDiTesto 31"/>
          <p:cNvSpPr txBox="1">
            <a:spLocks noChangeArrowheads="1"/>
          </p:cNvSpPr>
          <p:nvPr/>
        </p:nvSpPr>
        <p:spPr bwMode="auto">
          <a:xfrm>
            <a:off x="1259632" y="4437112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Insieme di vocaboli che appartengono a una stessa area di significato</a:t>
            </a:r>
            <a:endParaRPr lang="it-IT" sz="1400" dirty="0"/>
          </a:p>
        </p:txBody>
      </p:sp>
      <p:cxnSp>
        <p:nvCxnSpPr>
          <p:cNvPr id="44" name="Connettore 1 43"/>
          <p:cNvCxnSpPr/>
          <p:nvPr/>
        </p:nvCxnSpPr>
        <p:spPr>
          <a:xfrm>
            <a:off x="2267744" y="3284984"/>
            <a:ext cx="0" cy="182562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4572000" y="2492896"/>
            <a:ext cx="0" cy="545415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6876256" y="3284984"/>
            <a:ext cx="0" cy="18415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572000" y="2996952"/>
            <a:ext cx="0" cy="288032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ttangolo arrotondato 56"/>
          <p:cNvSpPr/>
          <p:nvPr/>
        </p:nvSpPr>
        <p:spPr>
          <a:xfrm>
            <a:off x="971600" y="3645024"/>
            <a:ext cx="2592288" cy="684000"/>
          </a:xfrm>
          <a:prstGeom prst="roundRect">
            <a:avLst/>
          </a:prstGeom>
          <a:noFill/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campo semantico</a:t>
            </a:r>
            <a:endParaRPr lang="it-IT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58" name="Connettore 2 57"/>
          <p:cNvCxnSpPr/>
          <p:nvPr/>
        </p:nvCxnSpPr>
        <p:spPr>
          <a:xfrm>
            <a:off x="2267744" y="3429000"/>
            <a:ext cx="0" cy="20320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arrotondato 58"/>
          <p:cNvSpPr/>
          <p:nvPr/>
        </p:nvSpPr>
        <p:spPr>
          <a:xfrm>
            <a:off x="5580112" y="3645024"/>
            <a:ext cx="2592288" cy="706438"/>
          </a:xfrm>
          <a:prstGeom prst="roundRect">
            <a:avLst/>
          </a:prstGeom>
          <a:noFill/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linguaggio settoriale</a:t>
            </a:r>
            <a:endParaRPr lang="it-IT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0" name="Connettore 2 59"/>
          <p:cNvCxnSpPr/>
          <p:nvPr/>
        </p:nvCxnSpPr>
        <p:spPr>
          <a:xfrm>
            <a:off x="6876256" y="3429000"/>
            <a:ext cx="0" cy="20320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sellaDiTesto 31"/>
          <p:cNvSpPr txBox="1">
            <a:spLocks noChangeArrowheads="1"/>
          </p:cNvSpPr>
          <p:nvPr/>
        </p:nvSpPr>
        <p:spPr bwMode="auto">
          <a:xfrm>
            <a:off x="6012160" y="4437112"/>
            <a:ext cx="19442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Espressioni specialistiche proprie di un ambito particolare del lavoro o della vita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LO STILE </a:t>
            </a:r>
            <a:r>
              <a:rPr lang="it-IT" sz="32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DI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 UN TESTO LETTERARIO</a:t>
            </a:r>
            <a:endParaRPr lang="it-IT" sz="32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  <p:pic>
        <p:nvPicPr>
          <p:cNvPr id="18" name="Immagine 17" descr="Screenshot_2020-10-07 Studio Powtoon.png"/>
          <p:cNvPicPr>
            <a:picLocks noChangeAspect="1"/>
          </p:cNvPicPr>
          <p:nvPr/>
        </p:nvPicPr>
        <p:blipFill>
          <a:blip r:embed="rId3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987824" y="1124744"/>
            <a:ext cx="3188667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chemeClr val="tx1"/>
                </a:solidFill>
                <a:latin typeface="Arial"/>
                <a:cs typeface="Arial"/>
              </a:rPr>
              <a:t>SINTASSI</a:t>
            </a:r>
            <a:endParaRPr lang="it-IT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1 30"/>
          <p:cNvCxnSpPr/>
          <p:nvPr/>
        </p:nvCxnSpPr>
        <p:spPr>
          <a:xfrm>
            <a:off x="2267744" y="2060848"/>
            <a:ext cx="4607718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6876256" y="3645024"/>
            <a:ext cx="0" cy="14401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asellaDiTesto 31"/>
          <p:cNvSpPr txBox="1">
            <a:spLocks noChangeArrowheads="1"/>
          </p:cNvSpPr>
          <p:nvPr/>
        </p:nvSpPr>
        <p:spPr bwMode="auto">
          <a:xfrm>
            <a:off x="1115616" y="3134618"/>
            <a:ext cx="22322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Frasi subordinate tra loro che formano periodi ampi e articolati</a:t>
            </a:r>
            <a:endParaRPr lang="it-IT" sz="1400" dirty="0"/>
          </a:p>
        </p:txBody>
      </p:sp>
      <p:cxnSp>
        <p:nvCxnSpPr>
          <p:cNvPr id="44" name="Connettore 1 43"/>
          <p:cNvCxnSpPr/>
          <p:nvPr/>
        </p:nvCxnSpPr>
        <p:spPr>
          <a:xfrm>
            <a:off x="2267347" y="2054498"/>
            <a:ext cx="0" cy="182562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4572000" y="1697534"/>
            <a:ext cx="0" cy="36830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asellaDiTesto 39"/>
          <p:cNvSpPr txBox="1">
            <a:spLocks noChangeArrowheads="1"/>
          </p:cNvSpPr>
          <p:nvPr/>
        </p:nvSpPr>
        <p:spPr bwMode="auto">
          <a:xfrm>
            <a:off x="5724128" y="3134618"/>
            <a:ext cx="2232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Frasi brevi e indipendenti o frasi coordinate tra loro</a:t>
            </a:r>
            <a:endParaRPr lang="it-IT" sz="1400" dirty="0"/>
          </a:p>
        </p:txBody>
      </p:sp>
      <p:cxnSp>
        <p:nvCxnSpPr>
          <p:cNvPr id="52" name="Connettore 1 51"/>
          <p:cNvCxnSpPr/>
          <p:nvPr/>
        </p:nvCxnSpPr>
        <p:spPr>
          <a:xfrm>
            <a:off x="6875859" y="2054498"/>
            <a:ext cx="0" cy="18415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ttangolo arrotondato 56"/>
          <p:cNvSpPr/>
          <p:nvPr/>
        </p:nvSpPr>
        <p:spPr>
          <a:xfrm>
            <a:off x="1115219" y="2414538"/>
            <a:ext cx="2249488" cy="684000"/>
          </a:xfrm>
          <a:prstGeom prst="roundRect">
            <a:avLst/>
          </a:prstGeom>
          <a:noFill/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ipotassi</a:t>
            </a:r>
            <a:endParaRPr lang="it-IT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58" name="Connettore 2 57"/>
          <p:cNvCxnSpPr/>
          <p:nvPr/>
        </p:nvCxnSpPr>
        <p:spPr>
          <a:xfrm>
            <a:off x="2267347" y="2198514"/>
            <a:ext cx="0" cy="20320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arrotondato 58"/>
          <p:cNvSpPr/>
          <p:nvPr/>
        </p:nvSpPr>
        <p:spPr>
          <a:xfrm>
            <a:off x="5723731" y="2414538"/>
            <a:ext cx="2249488" cy="706438"/>
          </a:xfrm>
          <a:prstGeom prst="roundRect">
            <a:avLst/>
          </a:prstGeom>
          <a:noFill/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paratassi</a:t>
            </a:r>
            <a:endParaRPr lang="it-IT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0" name="Connettore 2 59"/>
          <p:cNvCxnSpPr/>
          <p:nvPr/>
        </p:nvCxnSpPr>
        <p:spPr>
          <a:xfrm>
            <a:off x="6875859" y="2198514"/>
            <a:ext cx="0" cy="20320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1979315" y="4862810"/>
            <a:ext cx="2304256" cy="706438"/>
          </a:xfrm>
          <a:prstGeom prst="roundRect">
            <a:avLst/>
          </a:prstGeom>
          <a:noFill/>
          <a:ln w="190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polisindeto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Rettangolo arrotondato 61"/>
          <p:cNvSpPr/>
          <p:nvPr/>
        </p:nvSpPr>
        <p:spPr>
          <a:xfrm>
            <a:off x="4499595" y="4862810"/>
            <a:ext cx="2304256" cy="706438"/>
          </a:xfrm>
          <a:prstGeom prst="roundRect">
            <a:avLst/>
          </a:prstGeom>
          <a:noFill/>
          <a:ln w="190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asindeto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3" name="Connettore 2 62"/>
          <p:cNvCxnSpPr/>
          <p:nvPr/>
        </p:nvCxnSpPr>
        <p:spPr>
          <a:xfrm>
            <a:off x="3131443" y="4502770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3131443" y="4502770"/>
            <a:ext cx="2520280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5651723" y="4502770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CasellaDiTesto 31"/>
          <p:cNvSpPr txBox="1">
            <a:spLocks noChangeArrowheads="1"/>
          </p:cNvSpPr>
          <p:nvPr/>
        </p:nvSpPr>
        <p:spPr bwMode="auto">
          <a:xfrm>
            <a:off x="3635896" y="3933056"/>
            <a:ext cx="15837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coordinazione per</a:t>
            </a:r>
            <a:endParaRPr lang="it-IT" sz="1400" dirty="0"/>
          </a:p>
        </p:txBody>
      </p:sp>
      <p:cxnSp>
        <p:nvCxnSpPr>
          <p:cNvPr id="72" name="Connettore 1 71"/>
          <p:cNvCxnSpPr/>
          <p:nvPr/>
        </p:nvCxnSpPr>
        <p:spPr>
          <a:xfrm>
            <a:off x="4427984" y="3789040"/>
            <a:ext cx="2448272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4427984" y="3789040"/>
            <a:ext cx="0" cy="14401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6" name="Immagine 95" descr="Screenshot_2020-10-07 Studio Powtoon.png"/>
          <p:cNvPicPr>
            <a:picLocks noChangeAspect="1"/>
          </p:cNvPicPr>
          <p:nvPr/>
        </p:nvPicPr>
        <p:blipFill>
          <a:blip r:embed="rId3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7" name="CasellaDiTesto 2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LO STILE </a:t>
            </a:r>
            <a:r>
              <a:rPr lang="it-IT" sz="32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DI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 UN TESTO LETTERARIO</a:t>
            </a:r>
            <a:endParaRPr lang="it-IT" sz="32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28" name="CasellaDiTesto 31"/>
          <p:cNvSpPr txBox="1">
            <a:spLocks noChangeArrowheads="1"/>
          </p:cNvSpPr>
          <p:nvPr/>
        </p:nvSpPr>
        <p:spPr bwMode="auto">
          <a:xfrm>
            <a:off x="2267744" y="5589240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Tramite congiunzioni in successione</a:t>
            </a:r>
            <a:endParaRPr lang="it-IT" sz="1400" dirty="0"/>
          </a:p>
        </p:txBody>
      </p:sp>
      <p:sp>
        <p:nvSpPr>
          <p:cNvPr id="33" name="CasellaDiTesto 31"/>
          <p:cNvSpPr txBox="1">
            <a:spLocks noChangeArrowheads="1"/>
          </p:cNvSpPr>
          <p:nvPr/>
        </p:nvSpPr>
        <p:spPr bwMode="auto">
          <a:xfrm>
            <a:off x="4788024" y="5589240"/>
            <a:ext cx="17281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Senza congiunzioni, con o senza segni di punteggiatura</a:t>
            </a:r>
            <a:endParaRPr lang="it-IT" sz="1400" dirty="0"/>
          </a:p>
        </p:txBody>
      </p:sp>
      <p:cxnSp>
        <p:nvCxnSpPr>
          <p:cNvPr id="29" name="Connettore 1 28"/>
          <p:cNvCxnSpPr/>
          <p:nvPr/>
        </p:nvCxnSpPr>
        <p:spPr>
          <a:xfrm>
            <a:off x="4427984" y="4293096"/>
            <a:ext cx="0" cy="216024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07469" y="1556792"/>
            <a:ext cx="3929063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RETORICHE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CasellaDiTesto 35"/>
          <p:cNvSpPr txBox="1">
            <a:spLocks noChangeArrowheads="1"/>
          </p:cNvSpPr>
          <p:nvPr/>
        </p:nvSpPr>
        <p:spPr bwMode="auto">
          <a:xfrm>
            <a:off x="3635896" y="2564904"/>
            <a:ext cx="1872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le più comuni nei testi in prosa sono</a:t>
            </a:r>
            <a:endParaRPr lang="it-IT" sz="1400" dirty="0"/>
          </a:p>
        </p:txBody>
      </p:sp>
      <p:sp>
        <p:nvSpPr>
          <p:cNvPr id="61" name="Rettangolo arrotondato 60"/>
          <p:cNvSpPr/>
          <p:nvPr/>
        </p:nvSpPr>
        <p:spPr>
          <a:xfrm>
            <a:off x="323528" y="3717032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climax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3356992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3356992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3356992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3356992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3356992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717032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ironia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717032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metafora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717032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similitudine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3104888"/>
            <a:ext cx="0" cy="252104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509120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Disposizione delle parole in ordine di intensità crescente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581128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Confronto tra elementi mediante nessi logici espliciti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581128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Confronto tra elementi senza nessi logici espliciti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581128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Affermazione che va intesa in senso opposto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LO STILE </a:t>
            </a:r>
            <a:r>
              <a:rPr lang="it-IT" sz="32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DI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 UN TESTO LETTERARIO</a:t>
            </a:r>
            <a:endParaRPr lang="it-IT" sz="32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  <p:cxnSp>
        <p:nvCxnSpPr>
          <p:cNvPr id="27" name="Connettore 1 26"/>
          <p:cNvCxnSpPr>
            <a:endCxn id="47" idx="0"/>
          </p:cNvCxnSpPr>
          <p:nvPr/>
        </p:nvCxnSpPr>
        <p:spPr>
          <a:xfrm>
            <a:off x="4572000" y="2132856"/>
            <a:ext cx="0" cy="432048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843808" y="1916832"/>
            <a:ext cx="3456384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REGISTRO STILITICO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>
            <a:stCxn id="30" idx="2"/>
          </p:cNvCxnSpPr>
          <p:nvPr/>
        </p:nvCxnSpPr>
        <p:spPr>
          <a:xfrm>
            <a:off x="4572000" y="2483570"/>
            <a:ext cx="0" cy="513382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572000" y="2985919"/>
            <a:ext cx="0" cy="155049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Immagine 24" descr="Screenshot_2020-10-07 Studio Powtoon.png"/>
          <p:cNvPicPr>
            <a:picLocks noChangeAspect="1"/>
          </p:cNvPicPr>
          <p:nvPr/>
        </p:nvPicPr>
        <p:blipFill>
          <a:blip r:embed="rId3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77" name="Rettangolo arrotondato 76"/>
          <p:cNvSpPr/>
          <p:nvPr/>
        </p:nvSpPr>
        <p:spPr>
          <a:xfrm>
            <a:off x="395536" y="3501008"/>
            <a:ext cx="208823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elevato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1403648" y="3140968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1403648" y="3140968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>
            <a:off x="7668344" y="3140968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>
            <a:off x="4572000" y="3140968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ttangolo arrotondato 82"/>
          <p:cNvSpPr/>
          <p:nvPr/>
        </p:nvSpPr>
        <p:spPr>
          <a:xfrm>
            <a:off x="6660232" y="3501008"/>
            <a:ext cx="208823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basso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563888" y="3501008"/>
            <a:ext cx="2016224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medio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6" name="CasellaDiTesto 35"/>
          <p:cNvSpPr txBox="1">
            <a:spLocks noChangeArrowheads="1"/>
          </p:cNvSpPr>
          <p:nvPr/>
        </p:nvSpPr>
        <p:spPr bwMode="auto">
          <a:xfrm>
            <a:off x="467544" y="4077072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Linguaggio formale, sintassi curata e lessico ricercato</a:t>
            </a:r>
            <a:endParaRPr lang="it-IT" sz="1400" dirty="0"/>
          </a:p>
        </p:txBody>
      </p:sp>
      <p:sp>
        <p:nvSpPr>
          <p:cNvPr id="88" name="CasellaDiTesto 35"/>
          <p:cNvSpPr txBox="1">
            <a:spLocks noChangeArrowheads="1"/>
          </p:cNvSpPr>
          <p:nvPr/>
        </p:nvSpPr>
        <p:spPr bwMode="auto">
          <a:xfrm>
            <a:off x="3563888" y="4077072"/>
            <a:ext cx="201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Lessico e sintassi comuni</a:t>
            </a:r>
            <a:endParaRPr lang="it-IT" sz="1400" dirty="0"/>
          </a:p>
        </p:txBody>
      </p:sp>
      <p:sp>
        <p:nvSpPr>
          <p:cNvPr id="89" name="CasellaDiTesto 35"/>
          <p:cNvSpPr txBox="1">
            <a:spLocks noChangeArrowheads="1"/>
          </p:cNvSpPr>
          <p:nvPr/>
        </p:nvSpPr>
        <p:spPr bwMode="auto">
          <a:xfrm>
            <a:off x="6804248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Forme dialettali, parole volgari, errori grammaticali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LO STILE </a:t>
            </a:r>
            <a:r>
              <a:rPr lang="it-IT" sz="32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DI</a:t>
            </a:r>
            <a:r>
              <a:rPr lang="it-IT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 UN TESTO LETTERARIO</a:t>
            </a:r>
            <a:endParaRPr lang="it-IT" sz="32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162</Words>
  <Application>Microsoft Office PowerPoint</Application>
  <PresentationFormat>Presentazione su schermo (4:3)</PresentationFormat>
  <Paragraphs>39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Unieuro</dc:creator>
  <cp:lastModifiedBy>Unieuro</cp:lastModifiedBy>
  <cp:revision>5</cp:revision>
  <dcterms:created xsi:type="dcterms:W3CDTF">2020-10-10T19:38:46Z</dcterms:created>
  <dcterms:modified xsi:type="dcterms:W3CDTF">2020-10-10T21:59:48Z</dcterms:modified>
</cp:coreProperties>
</file>