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8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AFB67-1A60-42A0-98AB-70CB9B433056}" type="datetimeFigureOut">
              <a:rPr lang="it-IT" smtClean="0"/>
              <a:t>11/10/2020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972B5-959C-476C-8BB0-A1C819CBE2E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2F37F7-8323-864D-B928-1EBB1CBB3436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08524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2F37F7-8323-864D-B928-1EBB1CBB3436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08524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1E09-E01D-4EF8-81D5-D1597A03B653}" type="datetimeFigureOut">
              <a:rPr lang="it-IT" smtClean="0"/>
              <a:t>11/10/2020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81D7-A5FE-4C28-B2C5-56C2DEC8ED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1E09-E01D-4EF8-81D5-D1597A03B653}" type="datetimeFigureOut">
              <a:rPr lang="it-IT" smtClean="0"/>
              <a:t>11/10/2020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81D7-A5FE-4C28-B2C5-56C2DEC8ED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1E09-E01D-4EF8-81D5-D1597A03B653}" type="datetimeFigureOut">
              <a:rPr lang="it-IT" smtClean="0"/>
              <a:t>11/10/2020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81D7-A5FE-4C28-B2C5-56C2DEC8ED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1E09-E01D-4EF8-81D5-D1597A03B653}" type="datetimeFigureOut">
              <a:rPr lang="it-IT" smtClean="0"/>
              <a:t>11/10/2020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81D7-A5FE-4C28-B2C5-56C2DEC8ED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1E09-E01D-4EF8-81D5-D1597A03B653}" type="datetimeFigureOut">
              <a:rPr lang="it-IT" smtClean="0"/>
              <a:t>11/10/2020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81D7-A5FE-4C28-B2C5-56C2DEC8ED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1E09-E01D-4EF8-81D5-D1597A03B653}" type="datetimeFigureOut">
              <a:rPr lang="it-IT" smtClean="0"/>
              <a:t>11/10/2020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81D7-A5FE-4C28-B2C5-56C2DEC8ED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1E09-E01D-4EF8-81D5-D1597A03B653}" type="datetimeFigureOut">
              <a:rPr lang="it-IT" smtClean="0"/>
              <a:t>11/10/2020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81D7-A5FE-4C28-B2C5-56C2DEC8ED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1E09-E01D-4EF8-81D5-D1597A03B653}" type="datetimeFigureOut">
              <a:rPr lang="it-IT" smtClean="0"/>
              <a:t>11/10/2020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81D7-A5FE-4C28-B2C5-56C2DEC8ED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1E09-E01D-4EF8-81D5-D1597A03B653}" type="datetimeFigureOut">
              <a:rPr lang="it-IT" smtClean="0"/>
              <a:t>11/10/2020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81D7-A5FE-4C28-B2C5-56C2DEC8ED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1E09-E01D-4EF8-81D5-D1597A03B653}" type="datetimeFigureOut">
              <a:rPr lang="it-IT" smtClean="0"/>
              <a:t>11/10/2020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81D7-A5FE-4C28-B2C5-56C2DEC8ED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71E09-E01D-4EF8-81D5-D1597A03B653}" type="datetimeFigureOut">
              <a:rPr lang="it-IT" smtClean="0"/>
              <a:t>11/10/2020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81D7-A5FE-4C28-B2C5-56C2DEC8ED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71E09-E01D-4EF8-81D5-D1597A03B653}" type="datetimeFigureOut">
              <a:rPr lang="it-IT" smtClean="0"/>
              <a:t>11/10/2020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B81D7-A5FE-4C28-B2C5-56C2DEC8ED7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tangolo arrotondato 29"/>
          <p:cNvSpPr/>
          <p:nvPr/>
        </p:nvSpPr>
        <p:spPr>
          <a:xfrm>
            <a:off x="2843808" y="1412776"/>
            <a:ext cx="3456384" cy="566738"/>
          </a:xfrm>
          <a:prstGeom prst="roundRect">
            <a:avLst/>
          </a:prstGeom>
          <a:noFill/>
          <a:ln w="19050" cmpd="sng"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FIGURE RETORICHE</a:t>
            </a:r>
            <a:endParaRPr lang="it-IT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8" name="Connettore 1 47"/>
          <p:cNvCxnSpPr/>
          <p:nvPr/>
        </p:nvCxnSpPr>
        <p:spPr>
          <a:xfrm>
            <a:off x="4572000" y="2780928"/>
            <a:ext cx="0" cy="369366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>
            <a:off x="4572000" y="3129935"/>
            <a:ext cx="0" cy="155049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5" name="Immagine 24" descr="Screenshot_2020-10-07 Studio Powtoon.png"/>
          <p:cNvPicPr>
            <a:picLocks noChangeAspect="1"/>
          </p:cNvPicPr>
          <p:nvPr/>
        </p:nvPicPr>
        <p:blipFill>
          <a:blip r:embed="rId3" cstate="print"/>
          <a:srcRect l="-5078" r="49217"/>
          <a:stretch>
            <a:fillRect/>
          </a:stretch>
        </p:blipFill>
        <p:spPr>
          <a:xfrm>
            <a:off x="8172400" y="6237312"/>
            <a:ext cx="792088" cy="485780"/>
          </a:xfrm>
          <a:prstGeom prst="rect">
            <a:avLst/>
          </a:prstGeom>
        </p:spPr>
      </p:pic>
      <p:sp>
        <p:nvSpPr>
          <p:cNvPr id="77" name="Rettangolo arrotondato 76"/>
          <p:cNvSpPr/>
          <p:nvPr/>
        </p:nvSpPr>
        <p:spPr>
          <a:xfrm>
            <a:off x="167097" y="3645024"/>
            <a:ext cx="2448272" cy="50405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figure di posizione</a:t>
            </a:r>
            <a:endParaRPr lang="it-IT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78" name="Connettore 1 77"/>
          <p:cNvCxnSpPr/>
          <p:nvPr/>
        </p:nvCxnSpPr>
        <p:spPr>
          <a:xfrm>
            <a:off x="1403648" y="3284984"/>
            <a:ext cx="6264696" cy="0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2 78"/>
          <p:cNvCxnSpPr/>
          <p:nvPr/>
        </p:nvCxnSpPr>
        <p:spPr>
          <a:xfrm>
            <a:off x="1403648" y="328498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2 79"/>
          <p:cNvCxnSpPr/>
          <p:nvPr/>
        </p:nvCxnSpPr>
        <p:spPr>
          <a:xfrm>
            <a:off x="7668344" y="328498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2 81"/>
          <p:cNvCxnSpPr/>
          <p:nvPr/>
        </p:nvCxnSpPr>
        <p:spPr>
          <a:xfrm>
            <a:off x="4572000" y="328498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ettangolo arrotondato 82"/>
          <p:cNvSpPr/>
          <p:nvPr/>
        </p:nvSpPr>
        <p:spPr>
          <a:xfrm>
            <a:off x="6431793" y="3645024"/>
            <a:ext cx="2448272" cy="50405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altre figure</a:t>
            </a:r>
            <a:endParaRPr lang="it-IT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4" name="Rettangolo arrotondato 83"/>
          <p:cNvSpPr/>
          <p:nvPr/>
        </p:nvSpPr>
        <p:spPr>
          <a:xfrm>
            <a:off x="3347864" y="3645024"/>
            <a:ext cx="2363849" cy="50405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figure di significato</a:t>
            </a:r>
            <a:endParaRPr lang="it-IT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6" name="CasellaDiTesto 35"/>
          <p:cNvSpPr txBox="1">
            <a:spLocks noChangeArrowheads="1"/>
          </p:cNvSpPr>
          <p:nvPr/>
        </p:nvSpPr>
        <p:spPr bwMode="auto">
          <a:xfrm>
            <a:off x="467544" y="4221088"/>
            <a:ext cx="194421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Riguardano la posizione e l’ordine delle parole nella frase</a:t>
            </a:r>
            <a:endParaRPr lang="it-IT" sz="1400" dirty="0"/>
          </a:p>
        </p:txBody>
      </p:sp>
      <p:sp>
        <p:nvSpPr>
          <p:cNvPr id="88" name="CasellaDiTesto 35"/>
          <p:cNvSpPr txBox="1">
            <a:spLocks noChangeArrowheads="1"/>
          </p:cNvSpPr>
          <p:nvPr/>
        </p:nvSpPr>
        <p:spPr bwMode="auto">
          <a:xfrm>
            <a:off x="3563888" y="4221088"/>
            <a:ext cx="201622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Riguardano i cambiamenti di significato che le parole subiscono in rapporto con le altre</a:t>
            </a:r>
            <a:endParaRPr lang="it-IT" sz="1400" dirty="0"/>
          </a:p>
        </p:txBody>
      </p:sp>
      <p:sp>
        <p:nvSpPr>
          <p:cNvPr id="89" name="CasellaDiTesto 35"/>
          <p:cNvSpPr txBox="1">
            <a:spLocks noChangeArrowheads="1"/>
          </p:cNvSpPr>
          <p:nvPr/>
        </p:nvSpPr>
        <p:spPr bwMode="auto">
          <a:xfrm>
            <a:off x="6804248" y="4221088"/>
            <a:ext cx="18722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Metriche, di suono o altro</a:t>
            </a:r>
            <a:endParaRPr lang="it-IT" sz="14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0" y="0"/>
            <a:ext cx="9144000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1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/>
              </a:rPr>
              <a:t>L’ASPETTO RETORICO</a:t>
            </a:r>
            <a:endParaRPr lang="it-IT" sz="3100" b="1" dirty="0">
              <a:solidFill>
                <a:schemeClr val="accent5">
                  <a:lumMod val="50000"/>
                </a:schemeClr>
              </a:solidFill>
              <a:latin typeface="+mj-lt"/>
              <a:cs typeface="Arial"/>
            </a:endParaRPr>
          </a:p>
        </p:txBody>
      </p:sp>
      <p:sp>
        <p:nvSpPr>
          <p:cNvPr id="18" name="CasellaDiTesto 35"/>
          <p:cNvSpPr txBox="1">
            <a:spLocks noChangeArrowheads="1"/>
          </p:cNvSpPr>
          <p:nvPr/>
        </p:nvSpPr>
        <p:spPr bwMode="auto">
          <a:xfrm>
            <a:off x="3131840" y="1988840"/>
            <a:ext cx="288032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Usi particolari della lingua che hanno lo scopo di ornare e arricchire di senso un testo</a:t>
            </a:r>
            <a:endParaRPr lang="it-IT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tangolo arrotondato 29"/>
          <p:cNvSpPr/>
          <p:nvPr/>
        </p:nvSpPr>
        <p:spPr>
          <a:xfrm>
            <a:off x="2627784" y="1556792"/>
            <a:ext cx="3888432" cy="566738"/>
          </a:xfrm>
          <a:prstGeom prst="roundRect">
            <a:avLst/>
          </a:prstGeom>
          <a:noFill/>
          <a:ln w="19050" cmpd="sng"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FIGURE </a:t>
            </a:r>
            <a:r>
              <a:rPr lang="it-IT" b="1" dirty="0" err="1" smtClean="0">
                <a:solidFill>
                  <a:schemeClr val="tx1"/>
                </a:solidFill>
                <a:latin typeface="Arial"/>
                <a:cs typeface="Arial"/>
              </a:rPr>
              <a:t>DI</a:t>
            </a: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 POSIZIONE (1)</a:t>
            </a:r>
            <a:endParaRPr lang="it-IT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8" name="Connettore 1 47"/>
          <p:cNvCxnSpPr/>
          <p:nvPr/>
        </p:nvCxnSpPr>
        <p:spPr>
          <a:xfrm>
            <a:off x="4572000" y="2132856"/>
            <a:ext cx="0" cy="291306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ttangolo arrotondato 60"/>
          <p:cNvSpPr/>
          <p:nvPr/>
        </p:nvSpPr>
        <p:spPr>
          <a:xfrm>
            <a:off x="323528" y="3284984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err="1" smtClean="0">
                <a:solidFill>
                  <a:schemeClr val="tx1"/>
                </a:solidFill>
                <a:latin typeface="Arial"/>
                <a:cs typeface="Arial"/>
              </a:rPr>
              <a:t>anàstrofe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65" name="Connettore 1 64"/>
          <p:cNvCxnSpPr/>
          <p:nvPr/>
        </p:nvCxnSpPr>
        <p:spPr>
          <a:xfrm>
            <a:off x="1331640" y="2924944"/>
            <a:ext cx="6264696" cy="0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>
            <a:off x="1331640" y="292494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>
            <a:off x="7596336" y="292494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>
            <a:off x="3419872" y="292494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>
            <a:off x="5580112" y="292494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ttangolo arrotondato 44"/>
          <p:cNvSpPr/>
          <p:nvPr/>
        </p:nvSpPr>
        <p:spPr>
          <a:xfrm>
            <a:off x="6588224" y="3284984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iterazione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6" name="Rettangolo arrotondato 45"/>
          <p:cNvSpPr/>
          <p:nvPr/>
        </p:nvSpPr>
        <p:spPr>
          <a:xfrm>
            <a:off x="4499992" y="3284984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anafora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9" name="Rettangolo arrotondato 48"/>
          <p:cNvSpPr/>
          <p:nvPr/>
        </p:nvSpPr>
        <p:spPr>
          <a:xfrm>
            <a:off x="2411760" y="3284984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ipèrbato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5" name="Connettore 1 54"/>
          <p:cNvCxnSpPr/>
          <p:nvPr/>
        </p:nvCxnSpPr>
        <p:spPr>
          <a:xfrm>
            <a:off x="4572000" y="2420888"/>
            <a:ext cx="0" cy="504056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CasellaDiTesto 35"/>
          <p:cNvSpPr txBox="1">
            <a:spLocks noChangeArrowheads="1"/>
          </p:cNvSpPr>
          <p:nvPr/>
        </p:nvSpPr>
        <p:spPr bwMode="auto">
          <a:xfrm>
            <a:off x="395536" y="4077072"/>
            <a:ext cx="18722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Parole disposte in modo invertito rispetto all’ordine sintattico consueto</a:t>
            </a:r>
            <a:endParaRPr lang="it-IT" sz="1400" dirty="0"/>
          </a:p>
        </p:txBody>
      </p:sp>
      <p:sp>
        <p:nvSpPr>
          <p:cNvPr id="79" name="CasellaDiTesto 35"/>
          <p:cNvSpPr txBox="1">
            <a:spLocks noChangeArrowheads="1"/>
          </p:cNvSpPr>
          <p:nvPr/>
        </p:nvSpPr>
        <p:spPr bwMode="auto">
          <a:xfrm>
            <a:off x="2483768" y="4077072"/>
            <a:ext cx="187220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Inserimento di una o più parole nella frase in modo da dividere due elementi che dovrebbero rimanere uniti</a:t>
            </a:r>
            <a:endParaRPr lang="it-IT" sz="1400" dirty="0"/>
          </a:p>
        </p:txBody>
      </p:sp>
      <p:sp>
        <p:nvSpPr>
          <p:cNvPr id="80" name="CasellaDiTesto 35"/>
          <p:cNvSpPr txBox="1">
            <a:spLocks noChangeArrowheads="1"/>
          </p:cNvSpPr>
          <p:nvPr/>
        </p:nvSpPr>
        <p:spPr bwMode="auto">
          <a:xfrm>
            <a:off x="4572000" y="4077072"/>
            <a:ext cx="18722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Parole ripetute all’inizio di versi successivi</a:t>
            </a:r>
            <a:endParaRPr lang="it-IT" sz="1400" dirty="0"/>
          </a:p>
        </p:txBody>
      </p:sp>
      <p:sp>
        <p:nvSpPr>
          <p:cNvPr id="81" name="CasellaDiTesto 35"/>
          <p:cNvSpPr txBox="1">
            <a:spLocks noChangeArrowheads="1"/>
          </p:cNvSpPr>
          <p:nvPr/>
        </p:nvSpPr>
        <p:spPr bwMode="auto">
          <a:xfrm>
            <a:off x="6660232" y="4077072"/>
            <a:ext cx="18722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Ripetizione di parole all’interno del testo senza una disposizione precisa</a:t>
            </a:r>
            <a:endParaRPr lang="it-IT" sz="1400" dirty="0"/>
          </a:p>
        </p:txBody>
      </p:sp>
      <p:pic>
        <p:nvPicPr>
          <p:cNvPr id="24" name="Immagine 23" descr="Screenshot_2020-10-07 Studio Powtoon.png"/>
          <p:cNvPicPr>
            <a:picLocks noChangeAspect="1"/>
          </p:cNvPicPr>
          <p:nvPr/>
        </p:nvPicPr>
        <p:blipFill>
          <a:blip r:embed="rId2" cstate="print"/>
          <a:srcRect l="-5078" r="49217"/>
          <a:stretch>
            <a:fillRect/>
          </a:stretch>
        </p:blipFill>
        <p:spPr>
          <a:xfrm>
            <a:off x="8172400" y="6237312"/>
            <a:ext cx="792088" cy="485780"/>
          </a:xfrm>
          <a:prstGeom prst="rect">
            <a:avLst/>
          </a:prstGeom>
        </p:spPr>
      </p:pic>
      <p:sp>
        <p:nvSpPr>
          <p:cNvPr id="21" name="CasellaDiTesto 20"/>
          <p:cNvSpPr txBox="1"/>
          <p:nvPr/>
        </p:nvSpPr>
        <p:spPr>
          <a:xfrm>
            <a:off x="0" y="0"/>
            <a:ext cx="9144000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1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/>
              </a:rPr>
              <a:t>L’ASPETTO RETORICO</a:t>
            </a:r>
            <a:endParaRPr lang="it-IT" sz="3100" b="1" dirty="0">
              <a:solidFill>
                <a:schemeClr val="accent5">
                  <a:lumMod val="50000"/>
                </a:schemeClr>
              </a:solidFill>
              <a:latin typeface="+mj-lt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tangolo arrotondato 29"/>
          <p:cNvSpPr/>
          <p:nvPr/>
        </p:nvSpPr>
        <p:spPr>
          <a:xfrm>
            <a:off x="2627784" y="1556792"/>
            <a:ext cx="3888432" cy="566738"/>
          </a:xfrm>
          <a:prstGeom prst="roundRect">
            <a:avLst/>
          </a:prstGeom>
          <a:noFill/>
          <a:ln w="19050" cmpd="sng"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FIGURE </a:t>
            </a:r>
            <a:r>
              <a:rPr lang="it-IT" b="1" dirty="0" err="1" smtClean="0">
                <a:solidFill>
                  <a:schemeClr val="tx1"/>
                </a:solidFill>
                <a:latin typeface="Arial"/>
                <a:cs typeface="Arial"/>
              </a:rPr>
              <a:t>DI</a:t>
            </a: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 POSIZIONE (2)</a:t>
            </a:r>
            <a:endParaRPr lang="it-IT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8" name="Connettore 1 47"/>
          <p:cNvCxnSpPr/>
          <p:nvPr/>
        </p:nvCxnSpPr>
        <p:spPr>
          <a:xfrm>
            <a:off x="4572000" y="2132856"/>
            <a:ext cx="0" cy="291306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ttangolo arrotondato 60"/>
          <p:cNvSpPr/>
          <p:nvPr/>
        </p:nvSpPr>
        <p:spPr>
          <a:xfrm>
            <a:off x="323528" y="3284984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parallelismo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65" name="Connettore 1 64"/>
          <p:cNvCxnSpPr/>
          <p:nvPr/>
        </p:nvCxnSpPr>
        <p:spPr>
          <a:xfrm>
            <a:off x="1331640" y="2924944"/>
            <a:ext cx="6264696" cy="0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>
            <a:off x="1331640" y="292494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>
            <a:off x="7596336" y="292494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>
            <a:off x="3419872" y="292494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>
            <a:off x="5580112" y="292494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ttangolo arrotondato 44"/>
          <p:cNvSpPr/>
          <p:nvPr/>
        </p:nvSpPr>
        <p:spPr>
          <a:xfrm>
            <a:off x="6588224" y="3284984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climax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6" name="Rettangolo arrotondato 45"/>
          <p:cNvSpPr/>
          <p:nvPr/>
        </p:nvSpPr>
        <p:spPr>
          <a:xfrm>
            <a:off x="4499992" y="3284984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accumulazione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9" name="Rettangolo arrotondato 48"/>
          <p:cNvSpPr/>
          <p:nvPr/>
        </p:nvSpPr>
        <p:spPr>
          <a:xfrm>
            <a:off x="2411760" y="3284984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chiasmo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5" name="Connettore 1 54"/>
          <p:cNvCxnSpPr/>
          <p:nvPr/>
        </p:nvCxnSpPr>
        <p:spPr>
          <a:xfrm>
            <a:off x="4572000" y="2420888"/>
            <a:ext cx="0" cy="504056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CasellaDiTesto 35"/>
          <p:cNvSpPr txBox="1">
            <a:spLocks noChangeArrowheads="1"/>
          </p:cNvSpPr>
          <p:nvPr/>
        </p:nvSpPr>
        <p:spPr bwMode="auto">
          <a:xfrm>
            <a:off x="395536" y="4077072"/>
            <a:ext cx="18722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Parole disposte in modo da creare rapporti di simmetria</a:t>
            </a:r>
            <a:endParaRPr lang="it-IT" sz="1400" dirty="0"/>
          </a:p>
        </p:txBody>
      </p:sp>
      <p:sp>
        <p:nvSpPr>
          <p:cNvPr id="79" name="CasellaDiTesto 35"/>
          <p:cNvSpPr txBox="1">
            <a:spLocks noChangeArrowheads="1"/>
          </p:cNvSpPr>
          <p:nvPr/>
        </p:nvSpPr>
        <p:spPr bwMode="auto">
          <a:xfrm>
            <a:off x="2483768" y="4077072"/>
            <a:ext cx="18722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Disposizione incrociata di parole o di espressioni</a:t>
            </a:r>
            <a:endParaRPr lang="it-IT" sz="1400" dirty="0"/>
          </a:p>
        </p:txBody>
      </p:sp>
      <p:sp>
        <p:nvSpPr>
          <p:cNvPr id="80" name="CasellaDiTesto 35"/>
          <p:cNvSpPr txBox="1">
            <a:spLocks noChangeArrowheads="1"/>
          </p:cNvSpPr>
          <p:nvPr/>
        </p:nvSpPr>
        <p:spPr bwMode="auto">
          <a:xfrm>
            <a:off x="4572000" y="4077072"/>
            <a:ext cx="18722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Accostamento sovrabbondante di termini</a:t>
            </a:r>
            <a:endParaRPr lang="it-IT" sz="1400" dirty="0"/>
          </a:p>
        </p:txBody>
      </p:sp>
      <p:sp>
        <p:nvSpPr>
          <p:cNvPr id="81" name="CasellaDiTesto 35"/>
          <p:cNvSpPr txBox="1">
            <a:spLocks noChangeArrowheads="1"/>
          </p:cNvSpPr>
          <p:nvPr/>
        </p:nvSpPr>
        <p:spPr bwMode="auto">
          <a:xfrm>
            <a:off x="6660232" y="4077072"/>
            <a:ext cx="18722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Termini disposti in ordine di intensità crescente</a:t>
            </a:r>
            <a:endParaRPr lang="it-IT" sz="1400" dirty="0"/>
          </a:p>
        </p:txBody>
      </p:sp>
      <p:pic>
        <p:nvPicPr>
          <p:cNvPr id="24" name="Immagine 23" descr="Screenshot_2020-10-07 Studio Powtoon.png"/>
          <p:cNvPicPr>
            <a:picLocks noChangeAspect="1"/>
          </p:cNvPicPr>
          <p:nvPr/>
        </p:nvPicPr>
        <p:blipFill>
          <a:blip r:embed="rId2" cstate="print"/>
          <a:srcRect l="-5078" r="49217"/>
          <a:stretch>
            <a:fillRect/>
          </a:stretch>
        </p:blipFill>
        <p:spPr>
          <a:xfrm>
            <a:off x="8172400" y="6237312"/>
            <a:ext cx="792088" cy="485780"/>
          </a:xfrm>
          <a:prstGeom prst="rect">
            <a:avLst/>
          </a:prstGeom>
        </p:spPr>
      </p:pic>
      <p:sp>
        <p:nvSpPr>
          <p:cNvPr id="21" name="CasellaDiTesto 20"/>
          <p:cNvSpPr txBox="1"/>
          <p:nvPr/>
        </p:nvSpPr>
        <p:spPr>
          <a:xfrm>
            <a:off x="0" y="0"/>
            <a:ext cx="9144000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1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/>
              </a:rPr>
              <a:t>L’ASPETTO RETORICO</a:t>
            </a:r>
            <a:endParaRPr lang="it-IT" sz="3100" b="1" dirty="0">
              <a:solidFill>
                <a:schemeClr val="accent5">
                  <a:lumMod val="50000"/>
                </a:schemeClr>
              </a:solidFill>
              <a:latin typeface="+mj-lt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tangolo arrotondato 29"/>
          <p:cNvSpPr/>
          <p:nvPr/>
        </p:nvSpPr>
        <p:spPr>
          <a:xfrm>
            <a:off x="2627784" y="1556792"/>
            <a:ext cx="3888432" cy="566738"/>
          </a:xfrm>
          <a:prstGeom prst="roundRect">
            <a:avLst/>
          </a:prstGeom>
          <a:noFill/>
          <a:ln w="19050" cmpd="sng"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FIGURE </a:t>
            </a:r>
            <a:r>
              <a:rPr lang="it-IT" b="1" dirty="0" err="1" smtClean="0">
                <a:solidFill>
                  <a:schemeClr val="tx1"/>
                </a:solidFill>
                <a:latin typeface="Arial"/>
                <a:cs typeface="Arial"/>
              </a:rPr>
              <a:t>DI</a:t>
            </a: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 SIGNIFICATO (1)</a:t>
            </a:r>
            <a:endParaRPr lang="it-IT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8" name="Connettore 1 47"/>
          <p:cNvCxnSpPr/>
          <p:nvPr/>
        </p:nvCxnSpPr>
        <p:spPr>
          <a:xfrm>
            <a:off x="4572000" y="2132856"/>
            <a:ext cx="0" cy="291306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ttangolo arrotondato 60"/>
          <p:cNvSpPr/>
          <p:nvPr/>
        </p:nvSpPr>
        <p:spPr>
          <a:xfrm>
            <a:off x="323528" y="3284984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similitudine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65" name="Connettore 1 64"/>
          <p:cNvCxnSpPr/>
          <p:nvPr/>
        </p:nvCxnSpPr>
        <p:spPr>
          <a:xfrm>
            <a:off x="1331640" y="2924944"/>
            <a:ext cx="6264696" cy="0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>
            <a:off x="1331640" y="292494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>
            <a:off x="7596336" y="292494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>
            <a:off x="3419872" y="292494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>
            <a:off x="5580112" y="292494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ttangolo arrotondato 44"/>
          <p:cNvSpPr/>
          <p:nvPr/>
        </p:nvSpPr>
        <p:spPr>
          <a:xfrm>
            <a:off x="6588224" y="3284984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sineddoche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6" name="Rettangolo arrotondato 45"/>
          <p:cNvSpPr/>
          <p:nvPr/>
        </p:nvSpPr>
        <p:spPr>
          <a:xfrm>
            <a:off x="4499992" y="3284984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analogia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9" name="Rettangolo arrotondato 48"/>
          <p:cNvSpPr/>
          <p:nvPr/>
        </p:nvSpPr>
        <p:spPr>
          <a:xfrm>
            <a:off x="2411760" y="3284984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metafore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5" name="Connettore 1 54"/>
          <p:cNvCxnSpPr/>
          <p:nvPr/>
        </p:nvCxnSpPr>
        <p:spPr>
          <a:xfrm>
            <a:off x="4572000" y="2420888"/>
            <a:ext cx="0" cy="504056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CasellaDiTesto 35"/>
          <p:cNvSpPr txBox="1">
            <a:spLocks noChangeArrowheads="1"/>
          </p:cNvSpPr>
          <p:nvPr/>
        </p:nvSpPr>
        <p:spPr bwMode="auto">
          <a:xfrm>
            <a:off x="395536" y="4077072"/>
            <a:ext cx="18722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Confronto tra due elementi mediante nessi logici espliciti</a:t>
            </a:r>
            <a:endParaRPr lang="it-IT" sz="1400" dirty="0"/>
          </a:p>
        </p:txBody>
      </p:sp>
      <p:sp>
        <p:nvSpPr>
          <p:cNvPr id="79" name="CasellaDiTesto 35"/>
          <p:cNvSpPr txBox="1">
            <a:spLocks noChangeArrowheads="1"/>
          </p:cNvSpPr>
          <p:nvPr/>
        </p:nvSpPr>
        <p:spPr bwMode="auto">
          <a:xfrm>
            <a:off x="2483768" y="4077072"/>
            <a:ext cx="187220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Sostituzione di un termine con un altro il cui significato ha con il prim</a:t>
            </a:r>
            <a:r>
              <a:rPr lang="it-IT" sz="1400" dirty="0" smtClean="0"/>
              <a:t>o un rapporto di somiglianza</a:t>
            </a:r>
            <a:endParaRPr lang="it-IT" sz="1400" dirty="0"/>
          </a:p>
        </p:txBody>
      </p:sp>
      <p:sp>
        <p:nvSpPr>
          <p:cNvPr id="80" name="CasellaDiTesto 35"/>
          <p:cNvSpPr txBox="1">
            <a:spLocks noChangeArrowheads="1"/>
          </p:cNvSpPr>
          <p:nvPr/>
        </p:nvSpPr>
        <p:spPr bwMode="auto">
          <a:xfrm>
            <a:off x="4572000" y="4077072"/>
            <a:ext cx="18722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Due ter</a:t>
            </a:r>
            <a:r>
              <a:rPr lang="it-IT" sz="1400" dirty="0" smtClean="0"/>
              <a:t>mini lontani tra loro messi in relazione eliminando ogni passaggio logico</a:t>
            </a:r>
            <a:endParaRPr lang="it-IT" sz="1400" dirty="0"/>
          </a:p>
        </p:txBody>
      </p:sp>
      <p:sp>
        <p:nvSpPr>
          <p:cNvPr id="81" name="CasellaDiTesto 35"/>
          <p:cNvSpPr txBox="1">
            <a:spLocks noChangeArrowheads="1"/>
          </p:cNvSpPr>
          <p:nvPr/>
        </p:nvSpPr>
        <p:spPr bwMode="auto">
          <a:xfrm>
            <a:off x="6660232" y="4077072"/>
            <a:ext cx="18722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Sostituzione di una parola con un’altra in base a un rapporto di quantità</a:t>
            </a:r>
            <a:endParaRPr lang="it-IT" sz="1400" dirty="0"/>
          </a:p>
        </p:txBody>
      </p:sp>
      <p:pic>
        <p:nvPicPr>
          <p:cNvPr id="24" name="Immagine 23" descr="Screenshot_2020-10-07 Studio Powtoon.png"/>
          <p:cNvPicPr>
            <a:picLocks noChangeAspect="1"/>
          </p:cNvPicPr>
          <p:nvPr/>
        </p:nvPicPr>
        <p:blipFill>
          <a:blip r:embed="rId2" cstate="print"/>
          <a:srcRect l="-5078" r="49217"/>
          <a:stretch>
            <a:fillRect/>
          </a:stretch>
        </p:blipFill>
        <p:spPr>
          <a:xfrm>
            <a:off x="8172400" y="6237312"/>
            <a:ext cx="792088" cy="485780"/>
          </a:xfrm>
          <a:prstGeom prst="rect">
            <a:avLst/>
          </a:prstGeom>
        </p:spPr>
      </p:pic>
      <p:sp>
        <p:nvSpPr>
          <p:cNvPr id="21" name="CasellaDiTesto 20"/>
          <p:cNvSpPr txBox="1"/>
          <p:nvPr/>
        </p:nvSpPr>
        <p:spPr>
          <a:xfrm>
            <a:off x="0" y="0"/>
            <a:ext cx="9144000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1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/>
              </a:rPr>
              <a:t>L’ASPETTO RETORICO</a:t>
            </a:r>
            <a:endParaRPr lang="it-IT" sz="3100" b="1" dirty="0">
              <a:solidFill>
                <a:schemeClr val="accent5">
                  <a:lumMod val="50000"/>
                </a:schemeClr>
              </a:solidFill>
              <a:latin typeface="+mj-lt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tangolo arrotondato 29"/>
          <p:cNvSpPr/>
          <p:nvPr/>
        </p:nvSpPr>
        <p:spPr>
          <a:xfrm>
            <a:off x="2627784" y="1556792"/>
            <a:ext cx="3888432" cy="566738"/>
          </a:xfrm>
          <a:prstGeom prst="roundRect">
            <a:avLst/>
          </a:prstGeom>
          <a:noFill/>
          <a:ln w="19050" cmpd="sng"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FIGURE </a:t>
            </a:r>
            <a:r>
              <a:rPr lang="it-IT" b="1" dirty="0" err="1" smtClean="0">
                <a:solidFill>
                  <a:schemeClr val="tx1"/>
                </a:solidFill>
                <a:latin typeface="Arial"/>
                <a:cs typeface="Arial"/>
              </a:rPr>
              <a:t>DI</a:t>
            </a: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 SIGNIFICATO (2)</a:t>
            </a:r>
            <a:endParaRPr lang="it-IT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8" name="Connettore 1 47"/>
          <p:cNvCxnSpPr/>
          <p:nvPr/>
        </p:nvCxnSpPr>
        <p:spPr>
          <a:xfrm>
            <a:off x="4572000" y="2132856"/>
            <a:ext cx="0" cy="291306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ttangolo arrotondato 60"/>
          <p:cNvSpPr/>
          <p:nvPr/>
        </p:nvSpPr>
        <p:spPr>
          <a:xfrm>
            <a:off x="323528" y="3284984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metonimia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65" name="Connettore 1 64"/>
          <p:cNvCxnSpPr/>
          <p:nvPr/>
        </p:nvCxnSpPr>
        <p:spPr>
          <a:xfrm>
            <a:off x="1331640" y="2924944"/>
            <a:ext cx="6264696" cy="0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>
            <a:off x="1331640" y="292494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>
            <a:off x="7596336" y="292494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>
            <a:off x="3419872" y="292494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>
            <a:off x="5580112" y="292494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ttangolo arrotondato 44"/>
          <p:cNvSpPr/>
          <p:nvPr/>
        </p:nvSpPr>
        <p:spPr>
          <a:xfrm>
            <a:off x="6588224" y="3284984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iperbole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6" name="Rettangolo arrotondato 45"/>
          <p:cNvSpPr/>
          <p:nvPr/>
        </p:nvSpPr>
        <p:spPr>
          <a:xfrm>
            <a:off x="4499992" y="3284984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ossimoro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9" name="Rettangolo arrotondato 48"/>
          <p:cNvSpPr/>
          <p:nvPr/>
        </p:nvSpPr>
        <p:spPr>
          <a:xfrm>
            <a:off x="2411760" y="3284984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antitesi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5" name="Connettore 1 54"/>
          <p:cNvCxnSpPr/>
          <p:nvPr/>
        </p:nvCxnSpPr>
        <p:spPr>
          <a:xfrm>
            <a:off x="4572000" y="2420888"/>
            <a:ext cx="0" cy="504056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CasellaDiTesto 35"/>
          <p:cNvSpPr txBox="1">
            <a:spLocks noChangeArrowheads="1"/>
          </p:cNvSpPr>
          <p:nvPr/>
        </p:nvSpPr>
        <p:spPr bwMode="auto">
          <a:xfrm>
            <a:off x="395536" y="4077072"/>
            <a:ext cx="18722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Sostituzione di una parola con un’altra in base a un rapporto di qualità</a:t>
            </a:r>
            <a:endParaRPr lang="it-IT" sz="1400" dirty="0"/>
          </a:p>
        </p:txBody>
      </p:sp>
      <p:sp>
        <p:nvSpPr>
          <p:cNvPr id="79" name="CasellaDiTesto 35"/>
          <p:cNvSpPr txBox="1">
            <a:spLocks noChangeArrowheads="1"/>
          </p:cNvSpPr>
          <p:nvPr/>
        </p:nvSpPr>
        <p:spPr bwMode="auto">
          <a:xfrm>
            <a:off x="2483768" y="4077072"/>
            <a:ext cx="187220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Accostamento di due parole o frasi opposte (disposte in modo simmetrico) per ottenere effetti di contrasto</a:t>
            </a:r>
            <a:endParaRPr lang="it-IT" sz="1400" dirty="0"/>
          </a:p>
        </p:txBody>
      </p:sp>
      <p:sp>
        <p:nvSpPr>
          <p:cNvPr id="80" name="CasellaDiTesto 35"/>
          <p:cNvSpPr txBox="1">
            <a:spLocks noChangeArrowheads="1"/>
          </p:cNvSpPr>
          <p:nvPr/>
        </p:nvSpPr>
        <p:spPr bwMode="auto">
          <a:xfrm>
            <a:off x="4572000" y="4077072"/>
            <a:ext cx="18722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Accostamento di due parole di senso opposto</a:t>
            </a:r>
            <a:endParaRPr lang="it-IT" sz="1400" dirty="0"/>
          </a:p>
        </p:txBody>
      </p:sp>
      <p:sp>
        <p:nvSpPr>
          <p:cNvPr id="81" name="CasellaDiTesto 35"/>
          <p:cNvSpPr txBox="1">
            <a:spLocks noChangeArrowheads="1"/>
          </p:cNvSpPr>
          <p:nvPr/>
        </p:nvSpPr>
        <p:spPr bwMode="auto">
          <a:xfrm>
            <a:off x="6660232" y="4077072"/>
            <a:ext cx="18722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Esagerazione per eccesso o per difetto</a:t>
            </a:r>
            <a:endParaRPr lang="it-IT" sz="1400" dirty="0"/>
          </a:p>
        </p:txBody>
      </p:sp>
      <p:pic>
        <p:nvPicPr>
          <p:cNvPr id="24" name="Immagine 23" descr="Screenshot_2020-10-07 Studio Powtoon.png"/>
          <p:cNvPicPr>
            <a:picLocks noChangeAspect="1"/>
          </p:cNvPicPr>
          <p:nvPr/>
        </p:nvPicPr>
        <p:blipFill>
          <a:blip r:embed="rId2" cstate="print"/>
          <a:srcRect l="-5078" r="49217"/>
          <a:stretch>
            <a:fillRect/>
          </a:stretch>
        </p:blipFill>
        <p:spPr>
          <a:xfrm>
            <a:off x="8172400" y="6237312"/>
            <a:ext cx="792088" cy="485780"/>
          </a:xfrm>
          <a:prstGeom prst="rect">
            <a:avLst/>
          </a:prstGeom>
        </p:spPr>
      </p:pic>
      <p:sp>
        <p:nvSpPr>
          <p:cNvPr id="21" name="CasellaDiTesto 20"/>
          <p:cNvSpPr txBox="1"/>
          <p:nvPr/>
        </p:nvSpPr>
        <p:spPr>
          <a:xfrm>
            <a:off x="0" y="0"/>
            <a:ext cx="9144000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1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/>
              </a:rPr>
              <a:t>L’ASPETTO RETORICO</a:t>
            </a:r>
            <a:endParaRPr lang="it-IT" sz="3100" b="1" dirty="0">
              <a:solidFill>
                <a:schemeClr val="accent5">
                  <a:lumMod val="50000"/>
                </a:schemeClr>
              </a:solidFill>
              <a:latin typeface="+mj-lt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tangolo arrotondato 29"/>
          <p:cNvSpPr/>
          <p:nvPr/>
        </p:nvSpPr>
        <p:spPr>
          <a:xfrm>
            <a:off x="2627784" y="1556792"/>
            <a:ext cx="3888432" cy="566738"/>
          </a:xfrm>
          <a:prstGeom prst="roundRect">
            <a:avLst/>
          </a:prstGeom>
          <a:noFill/>
          <a:ln w="19050" cmpd="sng"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FIGURE </a:t>
            </a:r>
            <a:r>
              <a:rPr lang="it-IT" b="1" dirty="0" err="1" smtClean="0">
                <a:solidFill>
                  <a:schemeClr val="tx1"/>
                </a:solidFill>
                <a:latin typeface="Arial"/>
                <a:cs typeface="Arial"/>
              </a:rPr>
              <a:t>DI</a:t>
            </a: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 SIGNIFICATO (3)</a:t>
            </a:r>
            <a:endParaRPr lang="it-IT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8" name="Connettore 1 47"/>
          <p:cNvCxnSpPr/>
          <p:nvPr/>
        </p:nvCxnSpPr>
        <p:spPr>
          <a:xfrm>
            <a:off x="4572000" y="2132856"/>
            <a:ext cx="0" cy="291306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ttangolo arrotondato 60"/>
          <p:cNvSpPr/>
          <p:nvPr/>
        </p:nvSpPr>
        <p:spPr>
          <a:xfrm>
            <a:off x="323528" y="3284984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sinestesia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65" name="Connettore 1 64"/>
          <p:cNvCxnSpPr/>
          <p:nvPr/>
        </p:nvCxnSpPr>
        <p:spPr>
          <a:xfrm>
            <a:off x="1331640" y="2924944"/>
            <a:ext cx="6264696" cy="0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>
            <a:off x="1331640" y="292494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>
            <a:off x="7596336" y="292494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>
            <a:off x="3419872" y="292494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>
            <a:off x="5580112" y="292494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ttangolo arrotondato 44"/>
          <p:cNvSpPr/>
          <p:nvPr/>
        </p:nvSpPr>
        <p:spPr>
          <a:xfrm>
            <a:off x="6588224" y="3284984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antonomasia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6" name="Rettangolo arrotondato 45"/>
          <p:cNvSpPr/>
          <p:nvPr/>
        </p:nvSpPr>
        <p:spPr>
          <a:xfrm>
            <a:off x="4499992" y="3284984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perifrasi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9" name="Rettangolo arrotondato 48"/>
          <p:cNvSpPr/>
          <p:nvPr/>
        </p:nvSpPr>
        <p:spPr>
          <a:xfrm>
            <a:off x="2411760" y="3284984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err="1" smtClean="0">
                <a:solidFill>
                  <a:schemeClr val="tx1"/>
                </a:solidFill>
                <a:latin typeface="Arial"/>
                <a:cs typeface="Arial"/>
              </a:rPr>
              <a:t>adynaton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5" name="Connettore 1 54"/>
          <p:cNvCxnSpPr/>
          <p:nvPr/>
        </p:nvCxnSpPr>
        <p:spPr>
          <a:xfrm>
            <a:off x="4572000" y="2420888"/>
            <a:ext cx="0" cy="504056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CasellaDiTesto 35"/>
          <p:cNvSpPr txBox="1">
            <a:spLocks noChangeArrowheads="1"/>
          </p:cNvSpPr>
          <p:nvPr/>
        </p:nvSpPr>
        <p:spPr bwMode="auto">
          <a:xfrm>
            <a:off x="395536" y="4077072"/>
            <a:ext cx="18722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Accostamento di termini che appartengono a sfere sensoriali </a:t>
            </a:r>
            <a:r>
              <a:rPr lang="it-IT" sz="1400" dirty="0" err="1" smtClean="0"/>
              <a:t>diferenti</a:t>
            </a:r>
            <a:endParaRPr lang="it-IT" sz="1400" dirty="0"/>
          </a:p>
        </p:txBody>
      </p:sp>
      <p:sp>
        <p:nvSpPr>
          <p:cNvPr id="79" name="CasellaDiTesto 35"/>
          <p:cNvSpPr txBox="1">
            <a:spLocks noChangeArrowheads="1"/>
          </p:cNvSpPr>
          <p:nvPr/>
        </p:nvSpPr>
        <p:spPr bwMode="auto">
          <a:xfrm>
            <a:off x="2483768" y="4077072"/>
            <a:ext cx="18722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Affermazione impossibile</a:t>
            </a:r>
            <a:endParaRPr lang="it-IT" sz="1400" dirty="0"/>
          </a:p>
        </p:txBody>
      </p:sp>
      <p:sp>
        <p:nvSpPr>
          <p:cNvPr id="80" name="CasellaDiTesto 35"/>
          <p:cNvSpPr txBox="1">
            <a:spLocks noChangeArrowheads="1"/>
          </p:cNvSpPr>
          <p:nvPr/>
        </p:nvSpPr>
        <p:spPr bwMode="auto">
          <a:xfrm>
            <a:off x="4572000" y="4077072"/>
            <a:ext cx="18722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Giro di parole in sostituzione della parola specifica</a:t>
            </a:r>
            <a:endParaRPr lang="it-IT" sz="1400" dirty="0"/>
          </a:p>
        </p:txBody>
      </p:sp>
      <p:sp>
        <p:nvSpPr>
          <p:cNvPr id="81" name="CasellaDiTesto 35"/>
          <p:cNvSpPr txBox="1">
            <a:spLocks noChangeArrowheads="1"/>
          </p:cNvSpPr>
          <p:nvPr/>
        </p:nvSpPr>
        <p:spPr bwMode="auto">
          <a:xfrm>
            <a:off x="6660232" y="4077072"/>
            <a:ext cx="18722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Nome proprio usato al posto del nome comune, o viceversa</a:t>
            </a:r>
            <a:endParaRPr lang="it-IT" sz="1400" dirty="0"/>
          </a:p>
        </p:txBody>
      </p:sp>
      <p:pic>
        <p:nvPicPr>
          <p:cNvPr id="24" name="Immagine 23" descr="Screenshot_2020-10-07 Studio Powtoon.png"/>
          <p:cNvPicPr>
            <a:picLocks noChangeAspect="1"/>
          </p:cNvPicPr>
          <p:nvPr/>
        </p:nvPicPr>
        <p:blipFill>
          <a:blip r:embed="rId2" cstate="print"/>
          <a:srcRect l="-5078" r="49217"/>
          <a:stretch>
            <a:fillRect/>
          </a:stretch>
        </p:blipFill>
        <p:spPr>
          <a:xfrm>
            <a:off x="8172400" y="6237312"/>
            <a:ext cx="792088" cy="485780"/>
          </a:xfrm>
          <a:prstGeom prst="rect">
            <a:avLst/>
          </a:prstGeom>
        </p:spPr>
      </p:pic>
      <p:sp>
        <p:nvSpPr>
          <p:cNvPr id="21" name="CasellaDiTesto 20"/>
          <p:cNvSpPr txBox="1"/>
          <p:nvPr/>
        </p:nvSpPr>
        <p:spPr>
          <a:xfrm>
            <a:off x="0" y="0"/>
            <a:ext cx="9144000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1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/>
              </a:rPr>
              <a:t>L’ASPETTO RETORICO</a:t>
            </a:r>
            <a:endParaRPr lang="it-IT" sz="3100" b="1" dirty="0">
              <a:solidFill>
                <a:schemeClr val="accent5">
                  <a:lumMod val="50000"/>
                </a:schemeClr>
              </a:solidFill>
              <a:latin typeface="+mj-lt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tangolo arrotondato 29"/>
          <p:cNvSpPr/>
          <p:nvPr/>
        </p:nvSpPr>
        <p:spPr>
          <a:xfrm>
            <a:off x="2627784" y="1556792"/>
            <a:ext cx="3888432" cy="566738"/>
          </a:xfrm>
          <a:prstGeom prst="roundRect">
            <a:avLst/>
          </a:prstGeom>
          <a:noFill/>
          <a:ln w="19050" cmpd="sng"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FIGURE </a:t>
            </a:r>
            <a:r>
              <a:rPr lang="it-IT" b="1" dirty="0" err="1" smtClean="0">
                <a:solidFill>
                  <a:schemeClr val="tx1"/>
                </a:solidFill>
                <a:latin typeface="Arial"/>
                <a:cs typeface="Arial"/>
              </a:rPr>
              <a:t>DI</a:t>
            </a: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 SIGNIFICATO (4)</a:t>
            </a:r>
            <a:endParaRPr lang="it-IT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8" name="Connettore 1 47"/>
          <p:cNvCxnSpPr/>
          <p:nvPr/>
        </p:nvCxnSpPr>
        <p:spPr>
          <a:xfrm>
            <a:off x="4572000" y="2132856"/>
            <a:ext cx="0" cy="291306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ttangolo arrotondato 60"/>
          <p:cNvSpPr/>
          <p:nvPr/>
        </p:nvSpPr>
        <p:spPr>
          <a:xfrm>
            <a:off x="323528" y="3284984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personificazione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65" name="Connettore 1 64"/>
          <p:cNvCxnSpPr/>
          <p:nvPr/>
        </p:nvCxnSpPr>
        <p:spPr>
          <a:xfrm>
            <a:off x="1331640" y="2924944"/>
            <a:ext cx="6264696" cy="0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>
            <a:off x="1331640" y="292494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>
            <a:off x="7596336" y="292494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>
            <a:off x="3419872" y="292494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>
            <a:off x="5580112" y="292494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ttangolo arrotondato 44"/>
          <p:cNvSpPr/>
          <p:nvPr/>
        </p:nvSpPr>
        <p:spPr>
          <a:xfrm>
            <a:off x="6588224" y="3284984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figura etimologica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6" name="Rettangolo arrotondato 45"/>
          <p:cNvSpPr/>
          <p:nvPr/>
        </p:nvSpPr>
        <p:spPr>
          <a:xfrm>
            <a:off x="4499992" y="3284984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ipallage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9" name="Rettangolo arrotondato 48"/>
          <p:cNvSpPr/>
          <p:nvPr/>
        </p:nvSpPr>
        <p:spPr>
          <a:xfrm>
            <a:off x="2411760" y="3284984"/>
            <a:ext cx="2088232" cy="70643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ironia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55" name="Connettore 1 54"/>
          <p:cNvCxnSpPr/>
          <p:nvPr/>
        </p:nvCxnSpPr>
        <p:spPr>
          <a:xfrm>
            <a:off x="4572000" y="2420888"/>
            <a:ext cx="0" cy="504056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CasellaDiTesto 35"/>
          <p:cNvSpPr txBox="1">
            <a:spLocks noChangeArrowheads="1"/>
          </p:cNvSpPr>
          <p:nvPr/>
        </p:nvSpPr>
        <p:spPr bwMode="auto">
          <a:xfrm>
            <a:off x="395536" y="4077072"/>
            <a:ext cx="18722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Oggetto o concetto astratto trattato come un essere animato</a:t>
            </a:r>
            <a:endParaRPr lang="it-IT" sz="1400" dirty="0"/>
          </a:p>
        </p:txBody>
      </p:sp>
      <p:sp>
        <p:nvSpPr>
          <p:cNvPr id="79" name="CasellaDiTesto 35"/>
          <p:cNvSpPr txBox="1">
            <a:spLocks noChangeArrowheads="1"/>
          </p:cNvSpPr>
          <p:nvPr/>
        </p:nvSpPr>
        <p:spPr bwMode="auto">
          <a:xfrm>
            <a:off x="2483768" y="4077072"/>
            <a:ext cx="18722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Affermazione da intendere in senso opposto</a:t>
            </a:r>
            <a:endParaRPr lang="it-IT" sz="1400" dirty="0"/>
          </a:p>
        </p:txBody>
      </p:sp>
      <p:sp>
        <p:nvSpPr>
          <p:cNvPr id="80" name="CasellaDiTesto 35"/>
          <p:cNvSpPr txBox="1">
            <a:spLocks noChangeArrowheads="1"/>
          </p:cNvSpPr>
          <p:nvPr/>
        </p:nvSpPr>
        <p:spPr bwMode="auto">
          <a:xfrm>
            <a:off x="4572000" y="4077072"/>
            <a:ext cx="187220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Attribuzione a una parola delle caratteristiche proprie di un’altra parola della stessa frase</a:t>
            </a:r>
            <a:endParaRPr lang="it-IT" sz="1400" dirty="0"/>
          </a:p>
        </p:txBody>
      </p:sp>
      <p:sp>
        <p:nvSpPr>
          <p:cNvPr id="81" name="CasellaDiTesto 35"/>
          <p:cNvSpPr txBox="1">
            <a:spLocks noChangeArrowheads="1"/>
          </p:cNvSpPr>
          <p:nvPr/>
        </p:nvSpPr>
        <p:spPr bwMode="auto">
          <a:xfrm>
            <a:off x="6660232" y="4077072"/>
            <a:ext cx="18722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Accostamento di due o più parole  con la stessa radice</a:t>
            </a:r>
            <a:endParaRPr lang="it-IT" sz="1400" dirty="0"/>
          </a:p>
        </p:txBody>
      </p:sp>
      <p:pic>
        <p:nvPicPr>
          <p:cNvPr id="24" name="Immagine 23" descr="Screenshot_2020-10-07 Studio Powtoon.png"/>
          <p:cNvPicPr>
            <a:picLocks noChangeAspect="1"/>
          </p:cNvPicPr>
          <p:nvPr/>
        </p:nvPicPr>
        <p:blipFill>
          <a:blip r:embed="rId2" cstate="print"/>
          <a:srcRect l="-5078" r="49217"/>
          <a:stretch>
            <a:fillRect/>
          </a:stretch>
        </p:blipFill>
        <p:spPr>
          <a:xfrm>
            <a:off x="8172400" y="6237312"/>
            <a:ext cx="792088" cy="485780"/>
          </a:xfrm>
          <a:prstGeom prst="rect">
            <a:avLst/>
          </a:prstGeom>
        </p:spPr>
      </p:pic>
      <p:sp>
        <p:nvSpPr>
          <p:cNvPr id="21" name="CasellaDiTesto 20"/>
          <p:cNvSpPr txBox="1"/>
          <p:nvPr/>
        </p:nvSpPr>
        <p:spPr>
          <a:xfrm>
            <a:off x="0" y="0"/>
            <a:ext cx="9144000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1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/>
              </a:rPr>
              <a:t>L’ASPETTO RETORICO</a:t>
            </a:r>
            <a:endParaRPr lang="it-IT" sz="3100" b="1" dirty="0">
              <a:solidFill>
                <a:schemeClr val="accent5">
                  <a:lumMod val="50000"/>
                </a:schemeClr>
              </a:solidFill>
              <a:latin typeface="+mj-lt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tangolo arrotondato 29"/>
          <p:cNvSpPr/>
          <p:nvPr/>
        </p:nvSpPr>
        <p:spPr>
          <a:xfrm>
            <a:off x="2843808" y="1412776"/>
            <a:ext cx="3456384" cy="566738"/>
          </a:xfrm>
          <a:prstGeom prst="roundRect">
            <a:avLst/>
          </a:prstGeom>
          <a:noFill/>
          <a:ln w="19050" cmpd="sng">
            <a:solidFill>
              <a:schemeClr val="accent5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ALTRE FIGURE</a:t>
            </a:r>
            <a:endParaRPr lang="it-IT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8" name="Connettore 1 47"/>
          <p:cNvCxnSpPr/>
          <p:nvPr/>
        </p:nvCxnSpPr>
        <p:spPr>
          <a:xfrm>
            <a:off x="4572000" y="2780928"/>
            <a:ext cx="0" cy="369366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>
            <a:off x="4572000" y="3129935"/>
            <a:ext cx="0" cy="155049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5" name="Immagine 24" descr="Screenshot_2020-10-07 Studio Powtoon.png"/>
          <p:cNvPicPr>
            <a:picLocks noChangeAspect="1"/>
          </p:cNvPicPr>
          <p:nvPr/>
        </p:nvPicPr>
        <p:blipFill>
          <a:blip r:embed="rId3" cstate="print"/>
          <a:srcRect l="-5078" r="49217"/>
          <a:stretch>
            <a:fillRect/>
          </a:stretch>
        </p:blipFill>
        <p:spPr>
          <a:xfrm>
            <a:off x="8172400" y="6237312"/>
            <a:ext cx="792088" cy="485780"/>
          </a:xfrm>
          <a:prstGeom prst="rect">
            <a:avLst/>
          </a:prstGeom>
        </p:spPr>
      </p:pic>
      <p:sp>
        <p:nvSpPr>
          <p:cNvPr id="77" name="Rettangolo arrotondato 76"/>
          <p:cNvSpPr/>
          <p:nvPr/>
        </p:nvSpPr>
        <p:spPr>
          <a:xfrm>
            <a:off x="167097" y="3645024"/>
            <a:ext cx="2448272" cy="50405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apostrofe</a:t>
            </a:r>
            <a:endParaRPr lang="it-IT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78" name="Connettore 1 77"/>
          <p:cNvCxnSpPr/>
          <p:nvPr/>
        </p:nvCxnSpPr>
        <p:spPr>
          <a:xfrm>
            <a:off x="1403648" y="3284984"/>
            <a:ext cx="6264696" cy="0"/>
          </a:xfrm>
          <a:prstGeom prst="line">
            <a:avLst/>
          </a:prstGeom>
          <a:ln w="19050" cmpd="sng">
            <a:solidFill>
              <a:srgbClr val="21596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2 78"/>
          <p:cNvCxnSpPr/>
          <p:nvPr/>
        </p:nvCxnSpPr>
        <p:spPr>
          <a:xfrm>
            <a:off x="1403648" y="328498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2 79"/>
          <p:cNvCxnSpPr/>
          <p:nvPr/>
        </p:nvCxnSpPr>
        <p:spPr>
          <a:xfrm>
            <a:off x="7668344" y="328498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2 81"/>
          <p:cNvCxnSpPr/>
          <p:nvPr/>
        </p:nvCxnSpPr>
        <p:spPr>
          <a:xfrm>
            <a:off x="4572000" y="3284984"/>
            <a:ext cx="0" cy="361950"/>
          </a:xfrm>
          <a:prstGeom prst="straightConnector1">
            <a:avLst/>
          </a:prstGeom>
          <a:ln w="19050" cmpd="sng">
            <a:solidFill>
              <a:srgbClr val="215968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ettangolo arrotondato 82"/>
          <p:cNvSpPr/>
          <p:nvPr/>
        </p:nvSpPr>
        <p:spPr>
          <a:xfrm>
            <a:off x="6431793" y="3645024"/>
            <a:ext cx="2448272" cy="50405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litote</a:t>
            </a:r>
            <a:endParaRPr lang="it-IT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4" name="Rettangolo arrotondato 83"/>
          <p:cNvSpPr/>
          <p:nvPr/>
        </p:nvSpPr>
        <p:spPr>
          <a:xfrm>
            <a:off x="3347864" y="3645024"/>
            <a:ext cx="2363849" cy="504056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 smtClean="0">
                <a:solidFill>
                  <a:schemeClr val="tx1"/>
                </a:solidFill>
                <a:latin typeface="Arial"/>
                <a:cs typeface="Arial"/>
              </a:rPr>
              <a:t>reticenza</a:t>
            </a:r>
            <a:endParaRPr lang="it-IT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6" name="CasellaDiTesto 35"/>
          <p:cNvSpPr txBox="1">
            <a:spLocks noChangeArrowheads="1"/>
          </p:cNvSpPr>
          <p:nvPr/>
        </p:nvSpPr>
        <p:spPr bwMode="auto">
          <a:xfrm>
            <a:off x="467544" y="4221088"/>
            <a:ext cx="194421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Discorso rivolto direttamente a un interlocutore</a:t>
            </a:r>
            <a:endParaRPr lang="it-IT" sz="1400" dirty="0"/>
          </a:p>
        </p:txBody>
      </p:sp>
      <p:sp>
        <p:nvSpPr>
          <p:cNvPr id="88" name="CasellaDiTesto 35"/>
          <p:cNvSpPr txBox="1">
            <a:spLocks noChangeArrowheads="1"/>
          </p:cNvSpPr>
          <p:nvPr/>
        </p:nvSpPr>
        <p:spPr bwMode="auto">
          <a:xfrm>
            <a:off x="3563888" y="4221088"/>
            <a:ext cx="201622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Interruzione del discorso per sottintendere qualcosa</a:t>
            </a:r>
            <a:endParaRPr lang="it-IT" sz="1400" dirty="0"/>
          </a:p>
        </p:txBody>
      </p:sp>
      <p:sp>
        <p:nvSpPr>
          <p:cNvPr id="89" name="CasellaDiTesto 35"/>
          <p:cNvSpPr txBox="1">
            <a:spLocks noChangeArrowheads="1"/>
          </p:cNvSpPr>
          <p:nvPr/>
        </p:nvSpPr>
        <p:spPr bwMode="auto">
          <a:xfrm>
            <a:off x="6804248" y="4221088"/>
            <a:ext cx="18722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Affermazione di un concetto negando il suo opposto</a:t>
            </a:r>
            <a:endParaRPr lang="it-IT" sz="14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0" y="0"/>
            <a:ext cx="9144000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100" b="1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/>
              </a:rPr>
              <a:t>L’ASPETTO RETORICO</a:t>
            </a:r>
            <a:endParaRPr lang="it-IT" sz="3100" b="1" dirty="0">
              <a:solidFill>
                <a:schemeClr val="accent5">
                  <a:lumMod val="50000"/>
                </a:schemeClr>
              </a:solidFill>
              <a:latin typeface="+mj-lt"/>
              <a:cs typeface="Arial"/>
            </a:endParaRPr>
          </a:p>
        </p:txBody>
      </p:sp>
      <p:sp>
        <p:nvSpPr>
          <p:cNvPr id="18" name="CasellaDiTesto 35"/>
          <p:cNvSpPr txBox="1">
            <a:spLocks noChangeArrowheads="1"/>
          </p:cNvSpPr>
          <p:nvPr/>
        </p:nvSpPr>
        <p:spPr bwMode="auto">
          <a:xfrm>
            <a:off x="3131840" y="1988840"/>
            <a:ext cx="288032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400" dirty="0" smtClean="0"/>
              <a:t>Usi particolari della lingua che hanno lo scopo di ornare e arricchire di senso un testo</a:t>
            </a:r>
            <a:endParaRPr lang="it-IT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408</Words>
  <Application>Microsoft Office PowerPoint</Application>
  <PresentationFormat>Presentazione su schermo (4:3)</PresentationFormat>
  <Paragraphs>80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Unieuro</dc:creator>
  <cp:lastModifiedBy>Unieuro</cp:lastModifiedBy>
  <cp:revision>4</cp:revision>
  <dcterms:created xsi:type="dcterms:W3CDTF">2020-10-11T17:32:01Z</dcterms:created>
  <dcterms:modified xsi:type="dcterms:W3CDTF">2020-10-11T17:57:47Z</dcterms:modified>
</cp:coreProperties>
</file>